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7" r:id="rId4"/>
  </p:sldMasterIdLst>
  <p:notesMasterIdLst>
    <p:notesMasterId r:id="rId23"/>
  </p:notesMasterIdLst>
  <p:handoutMasterIdLst>
    <p:handoutMasterId r:id="rId24"/>
  </p:handoutMasterIdLst>
  <p:sldIdLst>
    <p:sldId id="268" r:id="rId5"/>
    <p:sldId id="28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87" r:id="rId15"/>
    <p:sldId id="279" r:id="rId16"/>
    <p:sldId id="281" r:id="rId17"/>
    <p:sldId id="282" r:id="rId18"/>
    <p:sldId id="283" r:id="rId19"/>
    <p:sldId id="284" r:id="rId20"/>
    <p:sldId id="285" r:id="rId21"/>
    <p:sldId id="28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94635" autoAdjust="0"/>
  </p:normalViewPr>
  <p:slideViewPr>
    <p:cSldViewPr snapToGrid="0" snapToObjects="1">
      <p:cViewPr varScale="1">
        <p:scale>
          <a:sx n="115" d="100"/>
          <a:sy n="115" d="100"/>
        </p:scale>
        <p:origin x="2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100" d="100"/>
          <a:sy n="100" d="100"/>
        </p:scale>
        <p:origin x="2592" y="-84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73E014-A6AA-472C-8E12-1D9B2DEC57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A60B8-51CB-4CEB-8F1F-B3D7B7F00C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2B26F-7429-404A-9C5E-0E429E02A42E}" type="datetimeFigureOut">
              <a:rPr lang="en-US" smtClean="0"/>
              <a:t>10/7/2019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884C44-A5E4-4BDA-B29B-03462F0688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0CB09A-41E4-4E88-82E6-007D826251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AED79-B44F-46F7-9A9D-EC94587FA3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231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A0E3A-0C98-4EA0-AAC9-F2996360A904}" type="datetimeFigureOut">
              <a:rPr lang="en-US" smtClean="0"/>
              <a:t>10/7/2019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AE1FE-786B-4B83-86A4-F53D62926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49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AAE1FE-786B-4B83-86A4-F53D629261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85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7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892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596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375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045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80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21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13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3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39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5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2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3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9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6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3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52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1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F2CC0B-D5F1-40B8-9CC6-4A36850B66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ight 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>
            <a:normAutofit/>
          </a:bodyPr>
          <a:lstStyle/>
          <a:p>
            <a:r>
              <a:rPr lang="en-US" dirty="0"/>
              <a:t>Unit Two – Principles of Rehabilitation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F05262DB-6398-4AF9-96A3-041CFB112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>
            <a:normAutofit/>
          </a:bodyPr>
          <a:lstStyle/>
          <a:p>
            <a:r>
              <a:rPr lang="en-US" sz="2400" b="1" dirty="0"/>
              <a:t>Lesson One: </a:t>
            </a:r>
            <a:r>
              <a:rPr lang="en-US" sz="2400" b="1" dirty="0" smtClean="0"/>
              <a:t>Common Rehab Terminology</a:t>
            </a:r>
            <a:endParaRPr lang="en-US" sz="2400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1C6CE6-1810-44ED-A6D7-3FF53040AE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F6D8BFE-D0D0-4BAE-9D5A-701DE7D3CE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F86D30-CEDB-4D96-AF73-AA3CD5A437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5187540-C4C8-410C-A395-69FCB1C86C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75BD6E4A-797C-451B-B08F-D99C1A9D13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0D241082-BAFA-462E-827B-5814B020F5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920CCBD-116D-450B-9608-99F05F7D78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A57CD3DE-CEAF-4BD4-A5EF-24B3E622BB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4EC3258C-366B-4629-A7D3-5173D3637D8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D444D63A-CE2B-4ACD-BA0E-4ADECAD86F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7A504DF6-187A-4A54-96E8-3F3F28AAAA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E04C6F5-6DC5-4C7E-9278-9BE624FC78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94A02D9B-E6A9-4D6A-9D2A-D81C768024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78034A6-3565-46AA-9E73-1C954666AB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04947AA2-A772-42CB-9CEC-065095D3DC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83C52D84-DEC1-4E16-972E-8EEA5D5224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2036A28D-EF09-41F7-906F-CF4053615A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EE8D92C7-C907-4120-95E3-80E3DC85BB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BCEAAB8-CD22-41D7-B330-702682A27C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6BBC1FEE-3D72-492B-8D8A-BE1A55076F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C28C6E5C-C393-435C-96A1-AA2859BDCB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2C2C991F-AC51-4DF5-B8DD-19B08C1CBF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9C916B5F-285D-4F5A-9085-6781753AFB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0375DD5F-9D17-4873-B697-3D44A5EBEC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A159BBC7-6A8B-4612-94A8-56323452C7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177C901C-F8DE-4C99-95C8-F8CA1B84F7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D1D655F2-6D15-4265-ADEE-EF0075C139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Freeform 69">
            <a:extLst>
              <a:ext uri="{FF2B5EF4-FFF2-40B4-BE49-F238E27FC236}">
                <a16:creationId xmlns:a16="http://schemas.microsoft.com/office/drawing/2014/main" id="{3248A930-1A6E-4EFB-8213-D1AC735BE0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94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1E4BAB-9594-4C49-8BFD-E753AC7D6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486" y="464457"/>
            <a:ext cx="5124070" cy="6037943"/>
          </a:xfrm>
        </p:spPr>
        <p:txBody>
          <a:bodyPr>
            <a:noAutofit/>
          </a:bodyPr>
          <a:lstStyle/>
          <a:p>
            <a:r>
              <a:rPr lang="en-US" sz="2000" u="sng" dirty="0"/>
              <a:t>Proprioception</a:t>
            </a:r>
          </a:p>
          <a:p>
            <a:pPr lvl="1"/>
            <a:r>
              <a:rPr lang="en-US" sz="1800" dirty="0"/>
              <a:t>The body’s ability to transmit afferent information regarding position sense, to interpret the information, &amp; to respond consciously or unconsciously to stimulation through appropriate execution of posture &amp; movement</a:t>
            </a:r>
          </a:p>
          <a:p>
            <a:pPr lvl="1"/>
            <a:r>
              <a:rPr lang="en-US" sz="1800" dirty="0"/>
              <a:t>The ABC’s of proprioception are agility, balance, &amp; coordination</a:t>
            </a:r>
          </a:p>
          <a:p>
            <a:r>
              <a:rPr lang="en-US" sz="2000" u="sng" dirty="0"/>
              <a:t>Proprioceptive Neuromuscular Facilitation (PNF)</a:t>
            </a:r>
          </a:p>
          <a:p>
            <a:pPr lvl="1"/>
            <a:r>
              <a:rPr lang="en-US" sz="1800" dirty="0"/>
              <a:t>A combined movement pattern that uses neural stimulation to facilitate a proper muscle response</a:t>
            </a:r>
          </a:p>
          <a:p>
            <a:r>
              <a:rPr lang="en-US" sz="2000" u="sng" dirty="0"/>
              <a:t>Range of Motion</a:t>
            </a:r>
          </a:p>
          <a:p>
            <a:pPr lvl="1"/>
            <a:r>
              <a:rPr lang="en-US" sz="1800" dirty="0"/>
              <a:t>Amount of movement within a joint. ROM is affected by soft tissue mobility &amp; can be influenced by strength when performed actively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539" y="323562"/>
            <a:ext cx="3333750" cy="2228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393" y="4332779"/>
            <a:ext cx="2892828" cy="216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0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19" y="256597"/>
            <a:ext cx="5456436" cy="3069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639" y="3554442"/>
            <a:ext cx="5494716" cy="309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0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3CFD81-398A-4323-BC11-818D4895FF92}"/>
              </a:ext>
            </a:extLst>
          </p:cNvPr>
          <p:cNvSpPr txBox="1">
            <a:spLocks/>
          </p:cNvSpPr>
          <p:nvPr/>
        </p:nvSpPr>
        <p:spPr>
          <a:xfrm>
            <a:off x="1611086" y="464457"/>
            <a:ext cx="4814652" cy="603794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dirty="0"/>
              <a:t>Stretch-Shortening Exercise/Plyometrics</a:t>
            </a:r>
          </a:p>
          <a:p>
            <a:pPr lvl="1"/>
            <a:r>
              <a:rPr lang="en-US" sz="1800" dirty="0"/>
              <a:t>An exercise that makes use of the elastic properties of a muscle, using a lengthening of a muscle followed by a sudden shortening to produce increased power</a:t>
            </a:r>
          </a:p>
          <a:p>
            <a:r>
              <a:rPr lang="en-US" sz="2000" u="sng" dirty="0"/>
              <a:t>Stretch Reflex</a:t>
            </a:r>
          </a:p>
          <a:p>
            <a:pPr lvl="1"/>
            <a:r>
              <a:rPr lang="en-US" sz="1800" dirty="0"/>
              <a:t>The most basic sensorimotor response…goes directly from the afferent sensory nerve (muscle spindle) to the spinal cord, where it makes contact with the motor nerve to permit a muscle response</a:t>
            </a:r>
          </a:p>
          <a:p>
            <a:r>
              <a:rPr lang="en-US" sz="2000" u="sng" dirty="0"/>
              <a:t>Tensile strength</a:t>
            </a:r>
          </a:p>
          <a:p>
            <a:pPr lvl="1"/>
            <a:r>
              <a:rPr lang="en-US" sz="1800" dirty="0"/>
              <a:t>Maximal amount of stress a structure is able to withstand before tissue failure occurs. Tensile strength varies as tissue healing proceeds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953" y="246097"/>
            <a:ext cx="3967941" cy="1983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388" y="2439759"/>
            <a:ext cx="2527070" cy="2087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9425" y="4825305"/>
            <a:ext cx="3979026" cy="186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4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357" y="624110"/>
            <a:ext cx="10291156" cy="1280890"/>
          </a:xfrm>
        </p:spPr>
        <p:txBody>
          <a:bodyPr/>
          <a:lstStyle/>
          <a:p>
            <a:r>
              <a:rPr lang="en-US" dirty="0" smtClean="0"/>
              <a:t>Therapeutic Exercise vs. Conditioning 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4436" y="1729047"/>
            <a:ext cx="9260176" cy="4182175"/>
          </a:xfrm>
        </p:spPr>
        <p:txBody>
          <a:bodyPr/>
          <a:lstStyle/>
          <a:p>
            <a:r>
              <a:rPr lang="en-US" u="sng" dirty="0" smtClean="0"/>
              <a:t>Therapeutic exercise is </a:t>
            </a:r>
            <a:r>
              <a:rPr lang="en-US" dirty="0" smtClean="0"/>
              <a:t>a medical term </a:t>
            </a:r>
            <a:r>
              <a:rPr lang="en-US" u="sng" dirty="0" smtClean="0"/>
              <a:t>used to describe prescribed exercises</a:t>
            </a:r>
            <a:r>
              <a:rPr lang="en-US" dirty="0" smtClean="0"/>
              <a:t> that are used in a rehab program </a:t>
            </a:r>
            <a:r>
              <a:rPr lang="en-US" u="sng" dirty="0" smtClean="0"/>
              <a:t>with the purpose of restoring normal body function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Usually these exercises are only </a:t>
            </a:r>
            <a:r>
              <a:rPr lang="en-US" u="sng" dirty="0" smtClean="0"/>
              <a:t>used regarding injuries or chronic disorder</a:t>
            </a:r>
            <a:r>
              <a:rPr lang="en-US" dirty="0" smtClean="0"/>
              <a:t>.</a:t>
            </a:r>
          </a:p>
          <a:p>
            <a:r>
              <a:rPr lang="en-US" u="sng" dirty="0" smtClean="0"/>
              <a:t>Conditioning exercises are…everything else!</a:t>
            </a:r>
          </a:p>
          <a:p>
            <a:pPr lvl="1"/>
            <a:r>
              <a:rPr lang="en-US" u="sng" dirty="0" smtClean="0"/>
              <a:t>Think athletics &amp; general strength gains.</a:t>
            </a:r>
            <a:endParaRPr lang="en-US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604" y="3817281"/>
            <a:ext cx="5212772" cy="2606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144" y="3817281"/>
            <a:ext cx="190500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6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a Rehabilitation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599"/>
            <a:ext cx="8915400" cy="443462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Minimizing swelling</a:t>
            </a:r>
          </a:p>
          <a:p>
            <a:r>
              <a:rPr lang="en-US" sz="2400" dirty="0" smtClean="0"/>
              <a:t>Controlling pain</a:t>
            </a:r>
          </a:p>
          <a:p>
            <a:r>
              <a:rPr lang="en-US" sz="2400" dirty="0" smtClean="0"/>
              <a:t>Reestablishing neuromuscular control</a:t>
            </a:r>
          </a:p>
          <a:p>
            <a:r>
              <a:rPr lang="en-US" sz="2400" dirty="0" smtClean="0"/>
              <a:t>Establishing or enhancing core stability</a:t>
            </a:r>
          </a:p>
          <a:p>
            <a:r>
              <a:rPr lang="en-US" sz="2400" dirty="0" smtClean="0"/>
              <a:t>Regaining or improving range of motion</a:t>
            </a:r>
          </a:p>
          <a:p>
            <a:r>
              <a:rPr lang="en-US" sz="2400" dirty="0" smtClean="0"/>
              <a:t>Restoring or increasing muscular strength &amp; endurance</a:t>
            </a:r>
          </a:p>
          <a:p>
            <a:r>
              <a:rPr lang="en-US" sz="2400" dirty="0" smtClean="0"/>
              <a:t>Regaining balance &amp; postural control</a:t>
            </a:r>
          </a:p>
          <a:p>
            <a:r>
              <a:rPr lang="en-US" sz="2400" dirty="0" smtClean="0"/>
              <a:t>Maintaining cardiorespiratory endurance</a:t>
            </a:r>
          </a:p>
          <a:p>
            <a:r>
              <a:rPr lang="en-US" sz="2400" dirty="0" smtClean="0"/>
              <a:t>Incorporating functional progressions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725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CHRONOLOGICAL steps of the RTP process?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6027" y="2033791"/>
            <a:ext cx="8915400" cy="4457162"/>
          </a:xfrm>
        </p:spPr>
        <p:txBody>
          <a:bodyPr>
            <a:noAutofit/>
          </a:bodyPr>
          <a:lstStyle/>
          <a:p>
            <a:pPr marL="596900" indent="-514350">
              <a:buFont typeface="Verdana" charset="0"/>
              <a:buAutoNum type="arabicPeriod"/>
            </a:pPr>
            <a:r>
              <a:rPr lang="en-US" sz="2400" dirty="0"/>
              <a:t>Immobilization</a:t>
            </a:r>
          </a:p>
          <a:p>
            <a:pPr marL="596900" indent="-514350">
              <a:buFont typeface="Verdana" charset="0"/>
              <a:buAutoNum type="arabicPeriod"/>
            </a:pPr>
            <a:r>
              <a:rPr lang="en-US" sz="2400" dirty="0"/>
              <a:t>Range of Motion</a:t>
            </a:r>
          </a:p>
          <a:p>
            <a:pPr marL="596900" indent="-514350">
              <a:buFont typeface="Verdana" charset="0"/>
              <a:buAutoNum type="arabicPeriod"/>
            </a:pPr>
            <a:r>
              <a:rPr lang="en-US" sz="2400" dirty="0"/>
              <a:t>Basic Strength</a:t>
            </a:r>
          </a:p>
          <a:p>
            <a:pPr marL="596900" indent="-514350">
              <a:buFont typeface="Verdana" charset="0"/>
              <a:buAutoNum type="arabicPeriod"/>
            </a:pPr>
            <a:r>
              <a:rPr lang="en-US" sz="2400" dirty="0"/>
              <a:t>Balance, Speed, Power, and Agility</a:t>
            </a:r>
          </a:p>
          <a:p>
            <a:pPr marL="596900" indent="-514350">
              <a:buFont typeface="Verdana" charset="0"/>
              <a:buAutoNum type="arabicPeriod"/>
            </a:pPr>
            <a:r>
              <a:rPr lang="en-US" sz="2400" dirty="0"/>
              <a:t>Sport Specific Function</a:t>
            </a:r>
          </a:p>
          <a:p>
            <a:pPr marL="596900" indent="-514350">
              <a:buFont typeface="Verdana" charset="0"/>
              <a:buAutoNum type="arabicPeriod"/>
            </a:pPr>
            <a:r>
              <a:rPr lang="en-US" sz="2400" dirty="0"/>
              <a:t>Partial Return to Play</a:t>
            </a:r>
          </a:p>
          <a:p>
            <a:pPr marL="596900" indent="-514350">
              <a:buFont typeface="Verdana" charset="0"/>
              <a:buAutoNum type="arabicPeriod"/>
            </a:pPr>
            <a:r>
              <a:rPr lang="en-US" sz="2400" dirty="0"/>
              <a:t>Full Return to Play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How do these two processes fit together?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628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different types of therapy do we incorporate?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8952" y="1803042"/>
            <a:ext cx="9585660" cy="4714136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Thermotherapy</a:t>
            </a:r>
          </a:p>
          <a:p>
            <a:pPr lvl="1"/>
            <a:r>
              <a:rPr lang="en-US" sz="1800" dirty="0" smtClean="0"/>
              <a:t>Heat packs</a:t>
            </a:r>
          </a:p>
          <a:p>
            <a:pPr lvl="1"/>
            <a:r>
              <a:rPr lang="en-US" sz="1800" dirty="0" smtClean="0"/>
              <a:t>Warm whirlpool</a:t>
            </a:r>
          </a:p>
          <a:p>
            <a:pPr lvl="1"/>
            <a:r>
              <a:rPr lang="en-US" sz="1800" dirty="0" smtClean="0"/>
              <a:t>Paraffin bath</a:t>
            </a:r>
          </a:p>
          <a:p>
            <a:r>
              <a:rPr lang="en-US" sz="2000" dirty="0" smtClean="0"/>
              <a:t>Cryotherapy</a:t>
            </a:r>
          </a:p>
          <a:p>
            <a:pPr lvl="1"/>
            <a:r>
              <a:rPr lang="en-US" sz="1800" dirty="0" smtClean="0"/>
              <a:t>Ice bag</a:t>
            </a:r>
          </a:p>
          <a:p>
            <a:pPr lvl="1"/>
            <a:r>
              <a:rPr lang="en-US" sz="1800" dirty="0" smtClean="0"/>
              <a:t>Ice bath</a:t>
            </a:r>
          </a:p>
          <a:p>
            <a:pPr lvl="1"/>
            <a:r>
              <a:rPr lang="en-US" sz="1800" dirty="0" smtClean="0"/>
              <a:t>Ice massage</a:t>
            </a:r>
          </a:p>
          <a:p>
            <a:r>
              <a:rPr lang="en-US" sz="2000" dirty="0" smtClean="0"/>
              <a:t>Electrotherapy</a:t>
            </a:r>
          </a:p>
          <a:p>
            <a:pPr lvl="1"/>
            <a:r>
              <a:rPr lang="en-US" sz="1800" dirty="0" smtClean="0"/>
              <a:t>E-stim/TENS</a:t>
            </a:r>
          </a:p>
          <a:p>
            <a:r>
              <a:rPr lang="en-US" sz="2000" dirty="0" smtClean="0"/>
              <a:t>Sound Therapy</a:t>
            </a:r>
          </a:p>
          <a:p>
            <a:pPr lvl="1"/>
            <a:r>
              <a:rPr lang="en-US" sz="1800" dirty="0" smtClean="0"/>
              <a:t>Ultrasound</a:t>
            </a:r>
          </a:p>
          <a:p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875" y="2734324"/>
            <a:ext cx="3482864" cy="192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65" y="4955088"/>
            <a:ext cx="4367085" cy="163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771" y="1905000"/>
            <a:ext cx="2299469" cy="246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47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those we typically don’t…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1686" y="1493947"/>
            <a:ext cx="8761410" cy="5009881"/>
          </a:xfrm>
        </p:spPr>
        <p:txBody>
          <a:bodyPr>
            <a:noAutofit/>
          </a:bodyPr>
          <a:lstStyle/>
          <a:p>
            <a:r>
              <a:rPr lang="en-US" sz="2400" dirty="0" smtClean="0"/>
              <a:t>Magnet therapy</a:t>
            </a:r>
          </a:p>
          <a:p>
            <a:pPr lvl="1"/>
            <a:r>
              <a:rPr lang="en-US" sz="2000" dirty="0" smtClean="0"/>
              <a:t>A magnet field is applied around the body to theoretically “attract particles of opposite charge and repel particles of similar charge”</a:t>
            </a:r>
          </a:p>
          <a:p>
            <a:pPr lvl="1"/>
            <a:r>
              <a:rPr lang="en-US" sz="2000" dirty="0" smtClean="0"/>
              <a:t>Possible effects are changed polarization of a damaged cell, increased blood flow &amp; oxygen saturation, increased muscle strength, etc.</a:t>
            </a:r>
          </a:p>
          <a:p>
            <a:r>
              <a:rPr lang="en-US" sz="2400" dirty="0" smtClean="0"/>
              <a:t>Extracorporeal Shock Wave Therapy</a:t>
            </a:r>
          </a:p>
          <a:p>
            <a:pPr lvl="1"/>
            <a:r>
              <a:rPr lang="en-US" sz="2200" dirty="0" smtClean="0"/>
              <a:t>EXPENSIVE! Painful, &amp; risky during pregnancy, adolescence, around tumors, or around open wounds.</a:t>
            </a:r>
          </a:p>
          <a:p>
            <a:pPr lvl="1"/>
            <a:r>
              <a:rPr lang="en-US" sz="2200" dirty="0" smtClean="0"/>
              <a:t>Type of sound therapy</a:t>
            </a:r>
          </a:p>
          <a:p>
            <a:r>
              <a:rPr lang="en-US" sz="2400" dirty="0" smtClean="0"/>
              <a:t>Cupping Therapy</a:t>
            </a:r>
          </a:p>
          <a:p>
            <a:r>
              <a:rPr lang="en-US" sz="2400" dirty="0" smtClean="0"/>
              <a:t>Massage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11" y="1595531"/>
            <a:ext cx="2380875" cy="188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389" y="3713015"/>
            <a:ext cx="2076339" cy="1204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577" y="5413418"/>
            <a:ext cx="1961805" cy="130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5" y="5211992"/>
            <a:ext cx="2494681" cy="150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63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921" y="412124"/>
            <a:ext cx="9688691" cy="1721476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Exit Card – Parking Lot!</a:t>
            </a:r>
            <a:br>
              <a:rPr lang="en-US" sz="4800" dirty="0" smtClean="0"/>
            </a:br>
            <a:r>
              <a:rPr lang="en-US" sz="2700" dirty="0" smtClean="0"/>
              <a:t>Write down your thoughts on a sticky note, make sure your name is on it somewhere so you get your points, &amp; stick on the poster!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4663" y="2288148"/>
            <a:ext cx="9014653" cy="442174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**FOR TEN POINTS**</a:t>
            </a:r>
          </a:p>
          <a:p>
            <a:r>
              <a:rPr lang="en-US" sz="2800" dirty="0" smtClean="0"/>
              <a:t>Write down: </a:t>
            </a:r>
          </a:p>
          <a:p>
            <a:pPr lvl="1"/>
            <a:r>
              <a:rPr lang="en-US" sz="2600" dirty="0" smtClean="0"/>
              <a:t>AT LEAST one (if not more) rehab technique that has not been brought up yet that you would like to learn more about!</a:t>
            </a:r>
          </a:p>
          <a:p>
            <a:pPr lvl="1"/>
            <a:r>
              <a:rPr lang="en-US" sz="2600" dirty="0" smtClean="0"/>
              <a:t>A question that you would like answered (but are maybe afraid to ask)</a:t>
            </a:r>
          </a:p>
          <a:p>
            <a:pPr lvl="1"/>
            <a:r>
              <a:rPr lang="en-US" sz="2800" dirty="0" smtClean="0"/>
              <a:t>Or something that you learned today!</a:t>
            </a:r>
          </a:p>
          <a:p>
            <a:pPr marL="457200" lvl="1" indent="0">
              <a:buNone/>
            </a:pPr>
            <a:r>
              <a:rPr lang="en-US" sz="2800" dirty="0" smtClean="0">
                <a:sym typeface="Wingdings" panose="05000000000000000000" pitchFamily="2" charset="2"/>
              </a:rPr>
              <a:t>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921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 have discussed several medical terms. Which do you remember best?</a:t>
            </a:r>
          </a:p>
          <a:p>
            <a:r>
              <a:rPr lang="en-US" sz="2800" dirty="0" smtClean="0"/>
              <a:t>What medical terms do you think apply more specifically to rehabilitation? List as many as you can!</a:t>
            </a:r>
          </a:p>
          <a:p>
            <a:r>
              <a:rPr lang="en-US" sz="2800" dirty="0" smtClean="0"/>
              <a:t>What are you most excited to learn about regarding muscle rehab?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8959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B08FE-36FC-4DA3-8C62-2B553680C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29" y="193395"/>
            <a:ext cx="9240383" cy="1280890"/>
          </a:xfrm>
        </p:spPr>
        <p:txBody>
          <a:bodyPr>
            <a:noAutofit/>
          </a:bodyPr>
          <a:lstStyle/>
          <a:p>
            <a:r>
              <a:rPr lang="en-US" sz="4400" dirty="0"/>
              <a:t>Almost ALL the Rehabilitation Terminology </a:t>
            </a:r>
            <a:r>
              <a:rPr lang="en-US" sz="4400" baseline="-25000" dirty="0"/>
              <a:t>(You Don’t Already Know)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FE09C-0CC2-4215-8995-549BD7AB2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687" y="1782486"/>
            <a:ext cx="5725358" cy="4557485"/>
          </a:xfrm>
        </p:spPr>
        <p:txBody>
          <a:bodyPr>
            <a:noAutofit/>
          </a:bodyPr>
          <a:lstStyle/>
          <a:p>
            <a:r>
              <a:rPr lang="en-US" sz="2000" u="sng" dirty="0"/>
              <a:t>Active Assistive Range of Motion</a:t>
            </a:r>
          </a:p>
          <a:p>
            <a:pPr lvl="1"/>
            <a:r>
              <a:rPr lang="en-US" sz="2000" dirty="0"/>
              <a:t>Range of motion that is performed with a combination of voluntary activity of the muscles &amp; passive assistance from an outside source</a:t>
            </a:r>
          </a:p>
          <a:p>
            <a:r>
              <a:rPr lang="en-US" sz="2000" u="sng" dirty="0"/>
              <a:t>Active ROM</a:t>
            </a:r>
          </a:p>
          <a:p>
            <a:pPr lvl="1"/>
            <a:r>
              <a:rPr lang="en-US" sz="2000" dirty="0"/>
              <a:t>The amount of movement produced at a joint by the patient without assistance</a:t>
            </a:r>
          </a:p>
          <a:p>
            <a:r>
              <a:rPr lang="en-US" sz="2000" u="sng" dirty="0"/>
              <a:t>Agility</a:t>
            </a:r>
          </a:p>
          <a:p>
            <a:pPr lvl="1"/>
            <a:r>
              <a:rPr lang="en-US" sz="2000" dirty="0"/>
              <a:t>The ability to control the direction of a body or its parts during rapid movement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3753" y="1848987"/>
            <a:ext cx="2101648" cy="1948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973" y="4061228"/>
            <a:ext cx="4172989" cy="245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8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6D1ED-BFF6-460E-96C0-7E080A0E1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9646" y="389642"/>
            <a:ext cx="4540332" cy="6037943"/>
          </a:xfrm>
        </p:spPr>
        <p:txBody>
          <a:bodyPr>
            <a:noAutofit/>
          </a:bodyPr>
          <a:lstStyle/>
          <a:p>
            <a:r>
              <a:rPr lang="en-US" u="sng" dirty="0"/>
              <a:t>Agonist</a:t>
            </a:r>
          </a:p>
          <a:p>
            <a:pPr lvl="1"/>
            <a:r>
              <a:rPr lang="en-US" sz="1800" dirty="0"/>
              <a:t>A muscle acting as a prime mover to produce a motion</a:t>
            </a:r>
          </a:p>
          <a:p>
            <a:r>
              <a:rPr lang="en-US" u="sng" dirty="0"/>
              <a:t>Antagonist</a:t>
            </a:r>
          </a:p>
          <a:p>
            <a:pPr lvl="1"/>
            <a:r>
              <a:rPr lang="en-US" sz="1800" dirty="0"/>
              <a:t>A muscle that opposes the motion of another muscle</a:t>
            </a:r>
          </a:p>
          <a:p>
            <a:r>
              <a:rPr lang="en-US" u="sng" dirty="0"/>
              <a:t>Atrophy</a:t>
            </a:r>
            <a:r>
              <a:rPr lang="en-US" dirty="0"/>
              <a:t>	</a:t>
            </a:r>
          </a:p>
          <a:p>
            <a:pPr lvl="1"/>
            <a:r>
              <a:rPr lang="en-US" sz="1800" dirty="0"/>
              <a:t>Wasting away of tissue with a decrease in size &amp; strength, especially from lack of use</a:t>
            </a:r>
          </a:p>
          <a:p>
            <a:r>
              <a:rPr lang="en-US" u="sng" dirty="0"/>
              <a:t>Balance</a:t>
            </a:r>
            <a:endParaRPr lang="en-US" dirty="0"/>
          </a:p>
          <a:p>
            <a:pPr lvl="1"/>
            <a:r>
              <a:rPr lang="en-US" sz="1800" dirty="0"/>
              <a:t>The body’s ability to maintain an equilibrium by controlling the body’s center of gravity over its base of support</a:t>
            </a:r>
          </a:p>
          <a:p>
            <a:r>
              <a:rPr lang="en-US" u="sng" dirty="0"/>
              <a:t>Body Mechanics</a:t>
            </a:r>
          </a:p>
          <a:p>
            <a:pPr lvl="1"/>
            <a:r>
              <a:rPr lang="en-US" sz="1800" dirty="0"/>
              <a:t>The way the body is positioned &amp; used during activity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975" y="389642"/>
            <a:ext cx="4281232" cy="28935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685" y="3475412"/>
            <a:ext cx="3751811" cy="281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0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6C599A-11C4-4BDE-BC8A-15E1BD43D86A}"/>
              </a:ext>
            </a:extLst>
          </p:cNvPr>
          <p:cNvSpPr txBox="1">
            <a:spLocks/>
          </p:cNvSpPr>
          <p:nvPr/>
        </p:nvSpPr>
        <p:spPr>
          <a:xfrm>
            <a:off x="1611085" y="464457"/>
            <a:ext cx="5039097" cy="6081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u="sng" dirty="0"/>
              <a:t>Closed Kinetic Chain</a:t>
            </a:r>
          </a:p>
          <a:p>
            <a:pPr lvl="1"/>
            <a:r>
              <a:rPr lang="en-US" sz="1800" dirty="0"/>
              <a:t>A motion in which the distal segment of an extremity is weight bearing &amp; the body moves over the hand or foot</a:t>
            </a:r>
          </a:p>
          <a:p>
            <a:r>
              <a:rPr lang="en-US" sz="2000" u="sng" dirty="0"/>
              <a:t>Concentric Motion</a:t>
            </a:r>
          </a:p>
          <a:p>
            <a:pPr lvl="1"/>
            <a:r>
              <a:rPr lang="en-US" sz="1800" dirty="0"/>
              <a:t>Dynamic activity in which the muscle shortens</a:t>
            </a:r>
          </a:p>
          <a:p>
            <a:r>
              <a:rPr lang="en-US" sz="2000" u="sng" dirty="0"/>
              <a:t>Coordination</a:t>
            </a:r>
          </a:p>
          <a:p>
            <a:pPr lvl="1"/>
            <a:r>
              <a:rPr lang="en-US" sz="1800" dirty="0"/>
              <a:t>The ability of muscles &amp; muscle groups to perform complicated movements</a:t>
            </a:r>
          </a:p>
          <a:p>
            <a:r>
              <a:rPr lang="en-US" sz="2000" u="sng" dirty="0"/>
              <a:t>Dynamic Activity</a:t>
            </a:r>
          </a:p>
          <a:p>
            <a:pPr lvl="1"/>
            <a:r>
              <a:rPr lang="en-US" sz="1800" dirty="0"/>
              <a:t>Activity in which movement occurs</a:t>
            </a:r>
          </a:p>
          <a:p>
            <a:r>
              <a:rPr lang="en-US" sz="2000" u="sng" dirty="0"/>
              <a:t>Eccentric Motion</a:t>
            </a:r>
          </a:p>
          <a:p>
            <a:pPr lvl="1"/>
            <a:r>
              <a:rPr lang="en-US" sz="1800" dirty="0"/>
              <a:t>A dynamic activity in which the muscle lengthens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163" y="130840"/>
            <a:ext cx="3714923" cy="29365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909" y="3291842"/>
            <a:ext cx="3228507" cy="317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1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C2E8B5-487F-4046-8060-BBD06FD02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0120" y="314823"/>
            <a:ext cx="5201255" cy="6183086"/>
          </a:xfrm>
        </p:spPr>
        <p:txBody>
          <a:bodyPr>
            <a:noAutofit/>
          </a:bodyPr>
          <a:lstStyle/>
          <a:p>
            <a:r>
              <a:rPr lang="en-US" sz="1900" u="sng" dirty="0"/>
              <a:t>Flexibility</a:t>
            </a:r>
          </a:p>
          <a:p>
            <a:pPr lvl="1"/>
            <a:r>
              <a:rPr lang="en-US" sz="1900" dirty="0"/>
              <a:t>Mobility of a body segment, dependent on soft tissue tolerance to movement &amp; the ability of soft tissue to move with forces applied to it</a:t>
            </a:r>
          </a:p>
          <a:p>
            <a:r>
              <a:rPr lang="en-US" sz="1900" u="sng" dirty="0"/>
              <a:t>Force</a:t>
            </a:r>
          </a:p>
          <a:p>
            <a:pPr lvl="1"/>
            <a:r>
              <a:rPr lang="en-US" sz="1900" dirty="0"/>
              <a:t>A strength or energy that causes movement &amp; has direction &amp; magnitude</a:t>
            </a:r>
          </a:p>
          <a:p>
            <a:r>
              <a:rPr lang="en-US" sz="1900" u="sng" dirty="0"/>
              <a:t>Friction</a:t>
            </a:r>
          </a:p>
          <a:p>
            <a:pPr lvl="1"/>
            <a:r>
              <a:rPr lang="en-US" sz="1900" dirty="0"/>
              <a:t>Resistance to movement between two surfaces</a:t>
            </a:r>
          </a:p>
          <a:p>
            <a:r>
              <a:rPr lang="en-US" sz="1900" u="sng" dirty="0"/>
              <a:t>Functional Exercise</a:t>
            </a:r>
          </a:p>
          <a:p>
            <a:pPr lvl="1"/>
            <a:r>
              <a:rPr lang="en-US" sz="1900" dirty="0"/>
              <a:t>Activities that mimic the stresses, demands, &amp; skills of the sport &amp; advance a patient toward a safe &amp; prompt return to sport participation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003" y="1891665"/>
            <a:ext cx="3198553" cy="17991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375" y="183855"/>
            <a:ext cx="2072214" cy="1553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375" y="3994751"/>
            <a:ext cx="4535978" cy="243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6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75C82E3-7FBD-4A7D-BF98-E7981360D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086" y="323138"/>
            <a:ext cx="5579422" cy="6037943"/>
          </a:xfrm>
        </p:spPr>
        <p:txBody>
          <a:bodyPr>
            <a:noAutofit/>
          </a:bodyPr>
          <a:lstStyle/>
          <a:p>
            <a:r>
              <a:rPr lang="en-US" sz="2000" u="sng" dirty="0"/>
              <a:t>Goniometer</a:t>
            </a:r>
          </a:p>
          <a:p>
            <a:pPr lvl="1"/>
            <a:r>
              <a:rPr lang="en-US" sz="2000" dirty="0"/>
              <a:t>A tool used to measure joint range of motion</a:t>
            </a:r>
          </a:p>
          <a:p>
            <a:r>
              <a:rPr lang="en-US" sz="2000" u="sng" dirty="0"/>
              <a:t>Hypertrophy</a:t>
            </a:r>
          </a:p>
          <a:p>
            <a:pPr lvl="1"/>
            <a:r>
              <a:rPr lang="en-US" sz="2000" dirty="0"/>
              <a:t>An increase in muscle bulk from an increase in the size of the muscle fibers, NOT the number of muscle fibers</a:t>
            </a:r>
          </a:p>
          <a:p>
            <a:r>
              <a:rPr lang="en-US" sz="2000" u="sng" dirty="0"/>
              <a:t>Manipulation</a:t>
            </a:r>
          </a:p>
          <a:p>
            <a:pPr lvl="1"/>
            <a:r>
              <a:rPr lang="en-US" sz="2000" dirty="0"/>
              <a:t>Passive joint movement used to increase joint mobility. It incorporates a sudden, forceful thrust that is beyond the patient’s control</a:t>
            </a:r>
          </a:p>
          <a:p>
            <a:r>
              <a:rPr lang="en-US" sz="2000" u="sng" dirty="0"/>
              <a:t>Manual Therapy</a:t>
            </a:r>
          </a:p>
          <a:p>
            <a:pPr lvl="1"/>
            <a:r>
              <a:rPr lang="en-US" sz="2000" dirty="0"/>
              <a:t>The use of hands-on techniques for evaluating, treating, &amp; improving the status of </a:t>
            </a:r>
            <a:r>
              <a:rPr lang="en-US" sz="2000" dirty="0" err="1"/>
              <a:t>neuromusculoskeletal</a:t>
            </a:r>
            <a:r>
              <a:rPr lang="en-US" sz="2000" dirty="0"/>
              <a:t> </a:t>
            </a:r>
            <a:r>
              <a:rPr lang="en-US" sz="2000" dirty="0" smtClean="0"/>
              <a:t>conditions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438" y="188854"/>
            <a:ext cx="3266888" cy="1548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394" t="10455" r="9697" b="6091"/>
          <a:stretch/>
        </p:blipFill>
        <p:spPr>
          <a:xfrm>
            <a:off x="7523814" y="1851855"/>
            <a:ext cx="2667589" cy="2751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029" y="4717865"/>
            <a:ext cx="2917768" cy="19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4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60CD93-3BA1-4EA3-BDAC-A075F0E2E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086" y="286063"/>
            <a:ext cx="5255227" cy="6183086"/>
          </a:xfrm>
        </p:spPr>
        <p:txBody>
          <a:bodyPr>
            <a:noAutofit/>
          </a:bodyPr>
          <a:lstStyle/>
          <a:p>
            <a:r>
              <a:rPr lang="en-US" sz="2000" u="sng" dirty="0"/>
              <a:t>Modality</a:t>
            </a:r>
          </a:p>
          <a:p>
            <a:pPr lvl="1"/>
            <a:r>
              <a:rPr lang="en-US" sz="2000" dirty="0"/>
              <a:t>A physical agent used to relieve pain, improve circulation, reduce spasm, &amp; promote healing</a:t>
            </a:r>
          </a:p>
          <a:p>
            <a:r>
              <a:rPr lang="en-US" sz="2000" u="sng" dirty="0"/>
              <a:t>Muscle Energy</a:t>
            </a:r>
          </a:p>
          <a:p>
            <a:pPr lvl="1"/>
            <a:r>
              <a:rPr lang="en-US" sz="2000" dirty="0"/>
              <a:t>A manual therapy technique using precisely applied active muscle contraction against a counterforce to correct alignment &amp; improve function</a:t>
            </a:r>
          </a:p>
          <a:p>
            <a:r>
              <a:rPr lang="en-US" sz="2000" u="sng" dirty="0"/>
              <a:t>Muscle Energy Technique</a:t>
            </a:r>
          </a:p>
          <a:p>
            <a:pPr lvl="1"/>
            <a:r>
              <a:rPr lang="en-US" sz="2000" dirty="0"/>
              <a:t>The use of muscle contraction to precipitate a correction of a joint’s malalignment</a:t>
            </a:r>
          </a:p>
          <a:p>
            <a:r>
              <a:rPr lang="en-US" sz="2000" u="sng" dirty="0"/>
              <a:t>Open Kinetic Chain</a:t>
            </a:r>
          </a:p>
          <a:p>
            <a:pPr lvl="1"/>
            <a:r>
              <a:rPr lang="en-US" sz="2000" dirty="0"/>
              <a:t>A motion in which the distal segment of an extremity moves freely in space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704" y="398752"/>
            <a:ext cx="2702849" cy="2720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9593" y="3507019"/>
            <a:ext cx="3395289" cy="318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8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3600A2-63C1-4777-A0F5-399D8852C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4584" y="225878"/>
            <a:ext cx="5729052" cy="6037943"/>
          </a:xfrm>
        </p:spPr>
        <p:txBody>
          <a:bodyPr>
            <a:noAutofit/>
          </a:bodyPr>
          <a:lstStyle/>
          <a:p>
            <a:r>
              <a:rPr lang="en-US" sz="2400" u="sng" dirty="0"/>
              <a:t>Passive Range of Motion/Passive Psychological ROM</a:t>
            </a:r>
          </a:p>
          <a:p>
            <a:pPr lvl="1"/>
            <a:r>
              <a:rPr lang="en-US" sz="2400" dirty="0"/>
              <a:t>The amount of range of motion achieved without the assistance of the patient</a:t>
            </a:r>
          </a:p>
          <a:p>
            <a:r>
              <a:rPr lang="en-US" sz="2400" u="sng" dirty="0"/>
              <a:t>Physiological Advantage</a:t>
            </a:r>
            <a:endParaRPr lang="en-US" sz="2400" dirty="0"/>
          </a:p>
          <a:p>
            <a:pPr lvl="1"/>
            <a:r>
              <a:rPr lang="en-US" sz="2400" dirty="0"/>
              <a:t>A muscle’s ability to shorten. A muscle has its greatest physiological advantage when at its resting length</a:t>
            </a:r>
          </a:p>
          <a:p>
            <a:r>
              <a:rPr lang="en-US" sz="2400" u="sng" dirty="0"/>
              <a:t>Plan of Treatment Program</a:t>
            </a:r>
          </a:p>
          <a:p>
            <a:pPr lvl="1"/>
            <a:r>
              <a:rPr lang="en-US" sz="2400" dirty="0"/>
              <a:t>The components, frequency, &amp; duration of a treatment program. Includes the establishment of short-term &amp; long-term goals</a:t>
            </a:r>
          </a:p>
          <a:p>
            <a:r>
              <a:rPr lang="en-US" sz="2400" u="sng" dirty="0"/>
              <a:t>Posture</a:t>
            </a:r>
          </a:p>
          <a:p>
            <a:pPr lvl="1"/>
            <a:r>
              <a:rPr lang="en-US" sz="2400" dirty="0"/>
              <a:t>The relative alignment of the various body segments with one another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0" y="272501"/>
            <a:ext cx="3975216" cy="2249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317" y="4741626"/>
            <a:ext cx="3917979" cy="176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766309_Event Plan Wisp Design_SL_V1.pptx" id="{BF5614A6-2C68-45C5-808B-A03847169876}" vid="{EF7DD8D8-94B0-4706-A3A0-4A5CFF60D7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791FE0-E525-44F5-B24B-E8E5757CF5F2}">
  <ds:schemaRefs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71af3243-3dd4-4a8d-8c0d-dd76da1f02a5"/>
    <ds:schemaRef ds:uri="http://schemas.microsoft.com/office/2006/documentManagement/types"/>
    <ds:schemaRef ds:uri="16c05727-aa75-4e4a-9b5f-8a80a1165891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6428C60-BADF-461E-ACB1-6AC412BA55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432D6E-6060-4177-BFA8-C98B20AA20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Event plan Wisp design</Template>
  <TotalTime>0</TotalTime>
  <Words>1004</Words>
  <Application>Microsoft Office PowerPoint</Application>
  <PresentationFormat>Widescreen</PresentationFormat>
  <Paragraphs>133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Verdana</vt:lpstr>
      <vt:lpstr>Wingdings</vt:lpstr>
      <vt:lpstr>Wingdings 3</vt:lpstr>
      <vt:lpstr>Wisp</vt:lpstr>
      <vt:lpstr>Unit Two – Principles of Rehabilitation</vt:lpstr>
      <vt:lpstr>Introduction</vt:lpstr>
      <vt:lpstr>Almost ALL the Rehabilitation Terminology (You Don’t Already Know)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Therapeutic Exercise vs. Conditioning Exercise</vt:lpstr>
      <vt:lpstr>Components of a Rehabilitation Program</vt:lpstr>
      <vt:lpstr>What are the CHRONOLOGICAL steps of the RTP process? </vt:lpstr>
      <vt:lpstr>What different types of therapy do we incorporate? </vt:lpstr>
      <vt:lpstr>And those we typically don’t…</vt:lpstr>
      <vt:lpstr>Exit Card – Parking Lot! Write down your thoughts on a sticky note, make sure your name is on it somewhere so you get your points, &amp; stick on the poster!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2019-09-11T04:11:53Z</dcterms:created>
  <dcterms:modified xsi:type="dcterms:W3CDTF">2019-10-07T20:44:36Z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